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7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oto Serif Light" pitchFamily="18"/>
      <p:regular r:id="rId13"/>
      <p:italic r:id="rId14"/>
    </p:embeddedFont>
    <p:embeddedFont>
      <p:font typeface="Cambria" pitchFamily="18" charset="0"/>
      <p:regular r:id="rId15"/>
      <p:bold r:id="rId16"/>
      <p:italic r:id="rId17"/>
      <p:boldItalic r:id="rId18"/>
    </p:embeddedFont>
    <p:embeddedFont>
      <p:font typeface="Tomorrow" charset="0"/>
      <p:regular r:id="rId19"/>
    </p:embeddedFont>
    <p:embeddedFont>
      <p:font typeface="Goudy Old Style" pitchFamily="18" charset="0"/>
      <p:regular r:id="rId20"/>
      <p:bold r:id="rId21"/>
      <p:italic r:id="rId22"/>
    </p:embeddedFont>
    <p:embeddedFont>
      <p:font typeface="Calibri" pitchFamily="34" charset="0"/>
      <p:regular r:id="rId23"/>
      <p:bold r:id="rId24"/>
      <p:italic r:id="rId25"/>
      <p:boldItalic r:id="rId26"/>
    </p:embeddedFont>
    <p:embeddedFont>
      <p:font typeface="Crimson Text" charset="0"/>
      <p:regular r:id="rId27"/>
    </p:embeddedFont>
    <p:embeddedFont>
      <p:font typeface="Tahoma" pitchFamily="34" charset="0"/>
      <p:regular r:id="rId28"/>
      <p:bold r:id="rId29"/>
    </p:embeddedFont>
    <p:embeddedFont>
      <p:font typeface="Tomorrow Semi Bold" charset="0"/>
      <p:regular r:id="rId30"/>
    </p:embeddedFont>
    <p:embeddedFont>
      <p:font typeface="Roboto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F8C"/>
    <a:srgbClr val="001C76"/>
    <a:srgbClr val="0021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0" d="100"/>
          <a:sy n="70" d="100"/>
        </p:scale>
        <p:origin x="-600" y="-16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16"/>
    </mc:Choice>
    <mc:Fallback>
      <c:style val="16"/>
    </mc:Fallback>
  </mc:AlternateContent>
  <c:chart>
    <c:title>
      <c:layout>
        <c:manualLayout>
          <c:xMode val="edge"/>
          <c:yMode val="edge"/>
          <c:x val="7.7048998970174046E-2"/>
          <c:y val="2.5404159931188733E-2"/>
        </c:manualLayout>
      </c:layout>
      <c:overlay val="0"/>
      <c:txPr>
        <a:bodyPr/>
        <a:lstStyle/>
        <a:p>
          <a:pPr>
            <a:defRPr>
              <a:ln>
                <a:solidFill>
                  <a:schemeClr val="bg1"/>
                </a:solidFill>
              </a:ln>
              <a:solidFill>
                <a:schemeClr val="bg1"/>
              </a:solidFill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Communication Time Comparison
</c:v>
                </c:pt>
              </c:strCache>
            </c:strRef>
          </c:tx>
          <c:dLbls>
            <c:dLbl>
              <c:idx val="1"/>
              <c:layout>
                <c:manualLayout>
                  <c:x val="1.8422959716667561E-2"/>
                  <c:y val="8.7625348650841581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Eye-Tracking</c:v>
                </c:pt>
                <c:pt idx="1">
                  <c:v>VAANI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9.6</c:v>
                </c:pt>
                <c:pt idx="1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B2F024-4757-48EC-A692-8D446F2B4241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47FA9-7E50-426B-B0D9-9348A8E9B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3309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11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D7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11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D7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11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D7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11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D7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11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D7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11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D7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11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D7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11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D7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11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D7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11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D7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6615" y="5265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098FF"/>
                </a:solidFill>
                <a:latin typeface="Cambria" pitchFamily="18" charset="0"/>
                <a:ea typeface="Cambria" pitchFamily="18" charset="0"/>
                <a:cs typeface="Roboto Slab Bold" pitchFamily="34" charset="-120"/>
              </a:rPr>
              <a:t>VAANI </a:t>
            </a:r>
            <a:r>
              <a:rPr lang="en-US" sz="4800" b="1" dirty="0" smtClean="0">
                <a:solidFill>
                  <a:srgbClr val="0098FF"/>
                </a:solidFill>
                <a:latin typeface="Cambria" pitchFamily="18" charset="0"/>
                <a:ea typeface="Cambria" pitchFamily="18" charset="0"/>
                <a:cs typeface="Roboto Slab Bold" pitchFamily="34" charset="-120"/>
              </a:rPr>
              <a:t>– Brain Computer Interface (BCI)</a:t>
            </a:r>
            <a:endParaRPr lang="en-US" sz="4800" dirty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5" name="Google Shape;7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02337" y="48424"/>
            <a:ext cx="471675" cy="471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/>
          <p:cNvGrpSpPr/>
          <p:nvPr/>
        </p:nvGrpSpPr>
        <p:grpSpPr>
          <a:xfrm>
            <a:off x="536613" y="2523066"/>
            <a:ext cx="8607387" cy="2364616"/>
            <a:chOff x="536613" y="2664584"/>
            <a:chExt cx="8607387" cy="2364616"/>
          </a:xfrm>
        </p:grpSpPr>
        <p:sp>
          <p:nvSpPr>
            <p:cNvPr id="6" name="Text 0"/>
            <p:cNvSpPr/>
            <p:nvPr/>
          </p:nvSpPr>
          <p:spPr>
            <a:xfrm>
              <a:off x="536613" y="2697242"/>
              <a:ext cx="1784911" cy="14175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5550"/>
                </a:lnSpc>
              </a:pPr>
              <a:r>
                <a:rPr lang="en-US" sz="3000" b="1" dirty="0" smtClean="0">
                  <a:solidFill>
                    <a:srgbClr val="0098FF"/>
                  </a:solidFill>
                  <a:latin typeface="Roboto Slab Bold" pitchFamily="34" charset="0"/>
                  <a:ea typeface="Roboto Slab Bold" pitchFamily="34" charset="-122"/>
                  <a:cs typeface="Roboto Slab Bold" pitchFamily="34" charset="-120"/>
                </a:rPr>
                <a:t>Theme – </a:t>
              </a:r>
              <a:endParaRPr lang="en-US" sz="3000" b="1" dirty="0">
                <a:solidFill>
                  <a:schemeClr val="bg1"/>
                </a:solidFill>
                <a:latin typeface="Roboto Slab Bold" pitchFamily="34" charset="0"/>
                <a:ea typeface="Roboto Slab Bold" pitchFamily="34" charset="-122"/>
                <a:cs typeface="Roboto Slab Bold" pitchFamily="34" charset="-120"/>
              </a:endParaRPr>
            </a:p>
          </p:txBody>
        </p:sp>
        <p:sp>
          <p:nvSpPr>
            <p:cNvPr id="7" name="Text 0"/>
            <p:cNvSpPr/>
            <p:nvPr/>
          </p:nvSpPr>
          <p:spPr>
            <a:xfrm>
              <a:off x="536615" y="4121229"/>
              <a:ext cx="2576699" cy="90797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5550"/>
                </a:lnSpc>
                <a:buNone/>
              </a:pPr>
              <a:r>
                <a:rPr lang="en-US" sz="3000" b="1" dirty="0" smtClean="0">
                  <a:solidFill>
                    <a:srgbClr val="0098FF"/>
                  </a:solidFill>
                  <a:latin typeface="Roboto Slab Bold" pitchFamily="34" charset="0"/>
                  <a:ea typeface="Roboto Slab Bold" pitchFamily="34" charset="-122"/>
                  <a:cs typeface="Roboto Slab Bold" pitchFamily="34" charset="-120"/>
                </a:rPr>
                <a:t>Sub Theme – </a:t>
              </a:r>
              <a:endParaRPr lang="en-US" sz="30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321524" y="2664584"/>
              <a:ext cx="6822476" cy="15286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5550"/>
                </a:lnSpc>
              </a:pPr>
              <a:r>
                <a:rPr lang="en-US" sz="3000" b="1" dirty="0">
                  <a:solidFill>
                    <a:schemeClr val="bg1"/>
                  </a:solidFill>
                  <a:latin typeface="Roboto Slab Bold" pitchFamily="34" charset="0"/>
                  <a:ea typeface="Roboto Slab Bold" pitchFamily="34" charset="-122"/>
                  <a:cs typeface="Roboto Slab Bold" pitchFamily="34" charset="-120"/>
                </a:rPr>
                <a:t>Building for Bharat with the Power of </a:t>
              </a:r>
              <a:r>
                <a:rPr lang="en-US" sz="3000" b="1" dirty="0" err="1">
                  <a:solidFill>
                    <a:schemeClr val="bg1"/>
                  </a:solidFill>
                  <a:latin typeface="Roboto Slab Bold" pitchFamily="34" charset="0"/>
                  <a:ea typeface="Roboto Slab Bold" pitchFamily="34" charset="-122"/>
                  <a:cs typeface="Roboto Slab Bold" pitchFamily="34" charset="-120"/>
                </a:rPr>
                <a:t>GenAI</a:t>
              </a:r>
              <a:endParaRPr lang="en-US" sz="3000" b="1" dirty="0">
                <a:solidFill>
                  <a:schemeClr val="bg1"/>
                </a:solidFill>
                <a:latin typeface="Roboto Slab Bold" pitchFamily="34" charset="0"/>
                <a:ea typeface="Roboto Slab Bold" pitchFamily="34" charset="-122"/>
                <a:cs typeface="Roboto Slab Bold" pitchFamily="34" charset="-12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173478" y="4349511"/>
              <a:ext cx="5698378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sz="3000" b="1" dirty="0" smtClean="0">
                  <a:solidFill>
                    <a:schemeClr val="bg1"/>
                  </a:solidFill>
                  <a:latin typeface="Roboto Slab Bold" pitchFamily="34" charset="0"/>
                  <a:ea typeface="Roboto Slab Bold" pitchFamily="34" charset="-122"/>
                  <a:cs typeface="Roboto Slab Bold" pitchFamily="34" charset="-120"/>
                </a:rPr>
                <a:t>Assistive </a:t>
              </a:r>
              <a:r>
                <a:rPr lang="en-US" sz="3000" b="1" dirty="0" err="1" smtClean="0">
                  <a:solidFill>
                    <a:schemeClr val="bg1"/>
                  </a:solidFill>
                  <a:latin typeface="Roboto Slab Bold" pitchFamily="34" charset="0"/>
                  <a:ea typeface="Roboto Slab Bold" pitchFamily="34" charset="-122"/>
                  <a:cs typeface="Roboto Slab Bold" pitchFamily="34" charset="-120"/>
                </a:rPr>
                <a:t>Neuro</a:t>
              </a:r>
              <a:r>
                <a:rPr lang="en-US" sz="3000" b="1" dirty="0" smtClean="0">
                  <a:solidFill>
                    <a:schemeClr val="bg1"/>
                  </a:solidFill>
                  <a:latin typeface="Roboto Slab Bold" pitchFamily="34" charset="0"/>
                  <a:ea typeface="Roboto Slab Bold" pitchFamily="34" charset="-122"/>
                  <a:cs typeface="Roboto Slab Bold" pitchFamily="34" charset="-120"/>
                </a:rPr>
                <a:t>-AI For Bharat</a:t>
              </a:r>
              <a:endParaRPr lang="en-US" sz="3000" b="1" dirty="0">
                <a:solidFill>
                  <a:schemeClr val="bg1"/>
                </a:solidFill>
                <a:latin typeface="Roboto Slab Bold" pitchFamily="34" charset="0"/>
                <a:ea typeface="Roboto Slab Bold" pitchFamily="34" charset="-122"/>
                <a:cs typeface="Roboto Slab Bold" pitchFamily="34" charset="-120"/>
              </a:endParaRPr>
            </a:p>
          </p:txBody>
        </p:sp>
      </p:grpSp>
      <p:sp>
        <p:nvSpPr>
          <p:cNvPr id="11" name="Text 1"/>
          <p:cNvSpPr/>
          <p:nvPr/>
        </p:nvSpPr>
        <p:spPr>
          <a:xfrm>
            <a:off x="536613" y="5050972"/>
            <a:ext cx="72530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erif Light" pitchFamily="18"/>
                <a:ea typeface="Noto Serif Light" pitchFamily="18"/>
                <a:cs typeface="Noto Serif Light" pitchFamily="18"/>
              </a:rPr>
              <a:t>Presented by Bellapukonda Pooja, Dayananda Sagar Academy of Technology and Management, CSE-AI</a:t>
            </a:r>
          </a:p>
        </p:txBody>
      </p:sp>
      <p:sp>
        <p:nvSpPr>
          <p:cNvPr id="12" name="Text 2"/>
          <p:cNvSpPr/>
          <p:nvPr/>
        </p:nvSpPr>
        <p:spPr>
          <a:xfrm>
            <a:off x="3489172" y="7749644"/>
            <a:ext cx="72530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Goudy Old Style" pitchFamily="18" charset="0"/>
                <a:ea typeface="Crimson Text" pitchFamily="34" charset="-122"/>
                <a:cs typeface="Crimson Text" pitchFamily="34" charset="-120"/>
              </a:rPr>
              <a:t>When the Body Fails, Let the Mind Speak…</a:t>
            </a:r>
            <a:endParaRPr lang="en-US" sz="2400" dirty="0">
              <a:solidFill>
                <a:schemeClr val="bg1"/>
              </a:solidFill>
              <a:latin typeface="Goudy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8344"/>
            <a:ext cx="7556421" cy="425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700"/>
              </a:lnSpc>
              <a:buNone/>
            </a:pPr>
            <a:r>
              <a:rPr lang="en-US" sz="19200" b="1" dirty="0">
                <a:solidFill>
                  <a:srgbClr val="0098FF"/>
                </a:solidFill>
                <a:latin typeface="Cambria" pitchFamily="18" charset="0"/>
                <a:ea typeface="Cambria" pitchFamily="18" charset="0"/>
                <a:cs typeface="Roboto Slab Bold" pitchFamily="34" charset="-120"/>
              </a:rPr>
              <a:t>Thank You</a:t>
            </a:r>
            <a:endParaRPr lang="en-US" sz="19200" dirty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4" name="Google Shape;7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23850" y="113917"/>
            <a:ext cx="471675" cy="4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216" y="848497"/>
            <a:ext cx="13079968" cy="1384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6000" b="1" dirty="0" smtClean="0">
                <a:solidFill>
                  <a:srgbClr val="0098FF"/>
                </a:solidFill>
                <a:latin typeface="Cambria" pitchFamily="18" charset="0"/>
                <a:ea typeface="Cambria" pitchFamily="18" charset="0"/>
                <a:cs typeface="Roboto Slab Bold" pitchFamily="34" charset="-120"/>
              </a:rPr>
              <a:t>Problem Statement</a:t>
            </a:r>
            <a:endParaRPr lang="en-US" sz="6000" dirty="0">
              <a:latin typeface="Cambria" pitchFamily="18" charset="0"/>
              <a:ea typeface="Cambria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75216" y="2163988"/>
            <a:ext cx="13079968" cy="1821537"/>
            <a:chOff x="775216" y="2436138"/>
            <a:chExt cx="13079968" cy="1821537"/>
          </a:xfrm>
        </p:grpSpPr>
        <p:sp>
          <p:nvSpPr>
            <p:cNvPr id="3" name="Text 1"/>
            <p:cNvSpPr/>
            <p:nvPr/>
          </p:nvSpPr>
          <p:spPr>
            <a:xfrm>
              <a:off x="1107400" y="2768322"/>
              <a:ext cx="12380595" cy="55376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4350"/>
                </a:lnSpc>
                <a:buNone/>
              </a:pPr>
              <a:r>
                <a:rPr lang="en-US" sz="3450" b="1" dirty="0">
                  <a:solidFill>
                    <a:srgbClr val="0098FF"/>
                  </a:solidFill>
                  <a:latin typeface="Roboto Slab Bold" pitchFamily="34" charset="0"/>
                  <a:ea typeface="Roboto Slab Bold" pitchFamily="34" charset="-122"/>
                  <a:cs typeface="Roboto Slab Bold" pitchFamily="34" charset="-120"/>
                </a:rPr>
                <a:t>Arya, 18, has ALS. Her mind is sharp, but her body is silent.</a:t>
              </a:r>
              <a:endParaRPr lang="en-US" sz="3450" dirty="0"/>
            </a:p>
          </p:txBody>
        </p:sp>
        <p:sp>
          <p:nvSpPr>
            <p:cNvPr id="4" name="Text 2"/>
            <p:cNvSpPr/>
            <p:nvPr/>
          </p:nvSpPr>
          <p:spPr>
            <a:xfrm>
              <a:off x="1107400" y="3654266"/>
              <a:ext cx="12747784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FFFFF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She uses an eye-tracking device costing </a:t>
              </a:r>
              <a:r>
                <a:rPr lang="en-US" sz="1700" dirty="0">
                  <a:solidFill>
                    <a:srgbClr val="5CC97B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₹3.5 </a:t>
              </a:r>
              <a:r>
                <a:rPr lang="en-US" sz="1700" dirty="0" smtClean="0">
                  <a:solidFill>
                    <a:srgbClr val="5CC97B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lakhs</a:t>
              </a:r>
              <a:r>
                <a:rPr lang="en-US" sz="1700" dirty="0">
                  <a:solidFill>
                    <a:srgbClr val="FFFFF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 </a:t>
              </a:r>
              <a:r>
                <a:rPr lang="en-US" sz="1700" dirty="0" smtClean="0">
                  <a:solidFill>
                    <a:srgbClr val="FFFFF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- yet </a:t>
              </a:r>
              <a:r>
                <a:rPr lang="en-US" sz="1700" dirty="0">
                  <a:solidFill>
                    <a:srgbClr val="FFFFF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it takes her 4 minutes just to say, </a:t>
              </a:r>
              <a:r>
                <a:rPr lang="en-US" sz="1700" i="1" dirty="0">
                  <a:solidFill>
                    <a:srgbClr val="FFFFF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“I’m in pain.”</a:t>
              </a:r>
              <a:endParaRPr lang="en-US" sz="1700" dirty="0"/>
            </a:p>
          </p:txBody>
        </p:sp>
        <p:sp>
          <p:nvSpPr>
            <p:cNvPr id="5" name="Shape 3"/>
            <p:cNvSpPr/>
            <p:nvPr/>
          </p:nvSpPr>
          <p:spPr>
            <a:xfrm>
              <a:off x="775216" y="2436138"/>
              <a:ext cx="30480" cy="1821537"/>
            </a:xfrm>
            <a:prstGeom prst="rect">
              <a:avLst/>
            </a:prstGeom>
            <a:solidFill>
              <a:srgbClr val="0097FE"/>
            </a:solidFill>
            <a:ln/>
          </p:spPr>
        </p:sp>
      </p:grpSp>
      <p:sp>
        <p:nvSpPr>
          <p:cNvPr id="6" name="Text 4"/>
          <p:cNvSpPr/>
          <p:nvPr/>
        </p:nvSpPr>
        <p:spPr>
          <a:xfrm>
            <a:off x="775216" y="4506754"/>
            <a:ext cx="130799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 </a:t>
            </a:r>
            <a:r>
              <a:rPr lang="en-US" sz="17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2.5 million Indians</a:t>
            </a:r>
            <a:r>
              <a:rPr lang="en-US" sz="17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face similar struggles due to ALS, locked-in syndrome, or paralysis.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75216" y="4938593"/>
            <a:ext cx="130799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72% of caregivers</a:t>
            </a:r>
            <a:r>
              <a:rPr lang="en-US" sz="17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report that current tools fail during emergencies.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75216" y="5370433"/>
            <a:ext cx="130799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 solutions are costly, slow, and not built for Indian languages or voices.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75216" y="5973842"/>
            <a:ext cx="13079968" cy="1649849"/>
          </a:xfrm>
          <a:prstGeom prst="roundRect">
            <a:avLst>
              <a:gd name="adj" fmla="val 5639"/>
            </a:avLst>
          </a:prstGeom>
          <a:solidFill>
            <a:srgbClr val="022349"/>
          </a:solidFill>
          <a:ln/>
        </p:spPr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72" y="6308288"/>
            <a:ext cx="276820" cy="221456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494949" y="6250662"/>
            <a:ext cx="12138779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We’re building a compassionate AI </a:t>
            </a:r>
            <a:r>
              <a:rPr lang="en-US" sz="170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companion - one </a:t>
            </a:r>
            <a:r>
              <a:rPr lang="en-US" sz="17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that speaks your mind, literally. By translating brain (EEG) signals into </a:t>
            </a:r>
            <a:r>
              <a:rPr lang="en-US" sz="170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speech </a:t>
            </a:r>
            <a:r>
              <a:rPr lang="en-US" sz="1700" b="1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</a:t>
            </a:r>
            <a:r>
              <a:rPr lang="en-US" sz="17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user’s own voice and </a:t>
            </a:r>
            <a:r>
              <a:rPr lang="en-US" sz="1700" b="1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language</a:t>
            </a:r>
            <a:r>
              <a:rPr lang="en-US" sz="170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O</a:t>
            </a:r>
            <a:r>
              <a:rPr lang="en-US" sz="170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ur </a:t>
            </a:r>
            <a:r>
              <a:rPr lang="en-US" sz="17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Assistive Neuro-AI restores not just communication, but </a:t>
            </a:r>
            <a:r>
              <a:rPr lang="en-US" sz="17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dignity, connection, and hope.</a:t>
            </a:r>
            <a:r>
              <a:rPr lang="en-US" sz="17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This is more than a tool. It’s a voice for the voiceless. It’s </a:t>
            </a:r>
            <a:r>
              <a:rPr lang="en-US" sz="1700" b="1" dirty="0" err="1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Vaani</a:t>
            </a:r>
            <a:r>
              <a:rPr lang="en-US" sz="17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0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</a:t>
            </a:r>
            <a:r>
              <a:rPr lang="en-US" sz="170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</a:t>
            </a:r>
            <a:r>
              <a:rPr lang="en-US" sz="17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Bharat.</a:t>
            </a:r>
            <a:endParaRPr lang="en-US" sz="1700" dirty="0"/>
          </a:p>
        </p:txBody>
      </p:sp>
      <p:pic>
        <p:nvPicPr>
          <p:cNvPr id="12" name="Google Shape;7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23850" y="113917"/>
            <a:ext cx="471675" cy="4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ounded Rectangle 12"/>
          <p:cNvSpPr/>
          <p:nvPr/>
        </p:nvSpPr>
        <p:spPr>
          <a:xfrm>
            <a:off x="12562114" y="7739743"/>
            <a:ext cx="2068286" cy="413657"/>
          </a:xfrm>
          <a:prstGeom prst="roundRect">
            <a:avLst/>
          </a:prstGeom>
          <a:solidFill>
            <a:srgbClr val="001C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600908"/>
            <a:ext cx="9576078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6000" b="1" dirty="0">
                <a:solidFill>
                  <a:srgbClr val="0098FF"/>
                </a:solidFill>
                <a:latin typeface="Cambria" pitchFamily="18" charset="0"/>
                <a:ea typeface="Cambria" pitchFamily="18" charset="0"/>
                <a:cs typeface="Roboto Slab Bold" pitchFamily="34" charset="-120"/>
              </a:rPr>
              <a:t>Vaani: A New Voice for the Voiceless</a:t>
            </a:r>
            <a:endParaRPr lang="en-US" sz="6000" dirty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8" y="1720810"/>
            <a:ext cx="6550343" cy="8740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83337" y="281332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Roboto Slab Bold" pitchFamily="34" charset="0"/>
                <a:ea typeface="Roboto Slab Bold" pitchFamily="34" charset="-122"/>
                <a:cs typeface="Roboto Slab Bold" pitchFamily="34" charset="-120"/>
              </a:rPr>
              <a:t>Brainwave Capture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983337" y="3285768"/>
            <a:ext cx="6113383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headset captures raw EEG signals, extracting </a:t>
            </a:r>
            <a:r>
              <a:rPr lang="en-US" sz="17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128 unique features</a:t>
            </a:r>
            <a:r>
              <a:rPr lang="en-US" sz="17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that represent user intent.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720810"/>
            <a:ext cx="6550343" cy="8740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33680" y="281332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Roboto Slab Bold" pitchFamily="34" charset="0"/>
                <a:ea typeface="Roboto Slab Bold" pitchFamily="34" charset="-122"/>
                <a:cs typeface="Roboto Slab Bold" pitchFamily="34" charset="-120"/>
              </a:rPr>
              <a:t>Intent Decoding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533680" y="3285768"/>
            <a:ext cx="6113383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features are rapidly decoded to determine </a:t>
            </a:r>
            <a:r>
              <a:rPr lang="en-US" sz="17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core intent words</a:t>
            </a:r>
            <a:r>
              <a:rPr lang="en-US" sz="17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such as "pain" or "water."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58" y="4203383"/>
            <a:ext cx="6550343" cy="8740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3337" y="5295900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Roboto Slab Bold" pitchFamily="34" charset="0"/>
                <a:ea typeface="Roboto Slab Bold" pitchFamily="34" charset="-122"/>
                <a:cs typeface="Roboto Slab Bold" pitchFamily="34" charset="-120"/>
              </a:rPr>
              <a:t>Sentence Generation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83337" y="5768340"/>
            <a:ext cx="6113383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</a:t>
            </a:r>
            <a:r>
              <a:rPr lang="en-US" sz="17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Generative AI model</a:t>
            </a:r>
            <a:r>
              <a:rPr lang="en-US" sz="17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transforms these keywords into a natural, grammatically correct sentence.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203383"/>
            <a:ext cx="6550343" cy="87403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33680" y="5295900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Roboto Slab Bold" pitchFamily="34" charset="0"/>
                <a:ea typeface="Roboto Slab Bold" pitchFamily="34" charset="-122"/>
                <a:cs typeface="Roboto Slab Bold" pitchFamily="34" charset="-120"/>
              </a:rPr>
              <a:t>Voice Restoration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7533680" y="5768340"/>
            <a:ext cx="6113383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</a:t>
            </a:r>
            <a:r>
              <a:rPr lang="en-US" sz="17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voice cloning module</a:t>
            </a:r>
            <a:r>
              <a:rPr lang="en-US" sz="17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synthesizes the sentence in the user's </a:t>
            </a:r>
            <a:r>
              <a:rPr lang="en-US" sz="17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own personalized voice</a:t>
            </a:r>
            <a:r>
              <a:rPr lang="en-US" sz="17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764858" y="6931700"/>
            <a:ext cx="13100685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Unlike traditional eye-tracking devices that are agonizingly slow (8 seconds per letter), our system enables </a:t>
            </a:r>
            <a:r>
              <a:rPr lang="en-US" sz="17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real-time, hands-free, voice-based communication</a:t>
            </a:r>
            <a:r>
              <a:rPr lang="en-US" sz="17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transforming lives.</a:t>
            </a:r>
            <a:endParaRPr lang="en-US" sz="1700" dirty="0"/>
          </a:p>
        </p:txBody>
      </p:sp>
      <p:pic>
        <p:nvPicPr>
          <p:cNvPr id="16" name="Google Shape;73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023850" y="113917"/>
            <a:ext cx="471675" cy="4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ounded Rectangle 16"/>
          <p:cNvSpPr/>
          <p:nvPr/>
        </p:nvSpPr>
        <p:spPr>
          <a:xfrm>
            <a:off x="12562114" y="7739743"/>
            <a:ext cx="2068286" cy="413657"/>
          </a:xfrm>
          <a:prstGeom prst="roundRect">
            <a:avLst/>
          </a:prstGeom>
          <a:solidFill>
            <a:srgbClr val="001C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65069" y="614124"/>
            <a:ext cx="7586663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800" b="1" dirty="0">
                <a:solidFill>
                  <a:srgbClr val="0098FF"/>
                </a:solidFill>
                <a:latin typeface="Cambria" pitchFamily="18" charset="0"/>
                <a:ea typeface="Cambria" pitchFamily="18" charset="0"/>
                <a:cs typeface="Roboto Slab Bold" pitchFamily="34" charset="-120"/>
              </a:rPr>
              <a:t>MVP Stack: Simulating the Future Today</a:t>
            </a:r>
            <a:endParaRPr lang="en-US" sz="4800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65069" y="2338507"/>
            <a:ext cx="7586663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our Minimum Viable Product, we simulate EEG input using user-provided feature values, paving the way for future hardware integration.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65069" y="3523178"/>
            <a:ext cx="3337441" cy="432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 smtClean="0">
                <a:solidFill>
                  <a:srgbClr val="0098FF"/>
                </a:solidFill>
                <a:latin typeface="Roboto Slab Bold" pitchFamily="34" charset="0"/>
                <a:ea typeface="Roboto Slab Bold" pitchFamily="34" charset="-122"/>
                <a:cs typeface="Roboto Slab Bold" pitchFamily="34" charset="-120"/>
              </a:rPr>
              <a:t>Tech </a:t>
            </a:r>
            <a:r>
              <a:rPr lang="en-US" sz="2600" b="1" dirty="0">
                <a:solidFill>
                  <a:srgbClr val="0098FF"/>
                </a:solidFill>
                <a:latin typeface="Roboto Slab Bold" pitchFamily="34" charset="0"/>
                <a:ea typeface="Roboto Slab Bold" pitchFamily="34" charset="-122"/>
                <a:cs typeface="Roboto Slab Bold" pitchFamily="34" charset="-120"/>
              </a:rPr>
              <a:t>Stack Used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6265069" y="4177903"/>
            <a:ext cx="3521988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Frontend: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HTML5, CSS3, JavaScript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65069" y="4967764"/>
            <a:ext cx="3521988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Backend: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Python, Flask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65069" y="5401628"/>
            <a:ext cx="3521988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ML Pipeline: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Scikit-learn (SVM-based intent classifier)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37363" y="3523178"/>
            <a:ext cx="3337441" cy="432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 smtClean="0">
                <a:solidFill>
                  <a:srgbClr val="0098FF"/>
                </a:solidFill>
                <a:latin typeface="Roboto Slab Bold" pitchFamily="34" charset="0"/>
                <a:ea typeface="Roboto Slab Bold" pitchFamily="34" charset="-122"/>
                <a:cs typeface="Roboto Slab Bold" pitchFamily="34" charset="-120"/>
              </a:rPr>
              <a:t> </a:t>
            </a:r>
            <a:r>
              <a:rPr lang="en-US" sz="2600" b="1" dirty="0">
                <a:solidFill>
                  <a:srgbClr val="0098FF"/>
                </a:solidFill>
                <a:latin typeface="Roboto Slab Bold" pitchFamily="34" charset="0"/>
                <a:ea typeface="Roboto Slab Bold" pitchFamily="34" charset="-122"/>
                <a:cs typeface="Roboto Slab Bold" pitchFamily="34" charset="-120"/>
              </a:rPr>
              <a:t>AI &amp; APIs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0337363" y="4177903"/>
            <a:ext cx="3521988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Generative AI: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Hugging Face LLM API (keywords to sentences)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37363" y="5323761"/>
            <a:ext cx="3521988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Voice Cloning: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Speechify API (custom voice TTS)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37363" y="6113621"/>
            <a:ext cx="3521988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Fallback System: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Hybrid model with predefined emergency phrases for TTS, ensuring resilience.</a:t>
            </a:r>
            <a:endParaRPr lang="en-US" sz="1750" dirty="0"/>
          </a:p>
        </p:txBody>
      </p:sp>
      <p:pic>
        <p:nvPicPr>
          <p:cNvPr id="13" name="Google Shape;7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23850" y="113917"/>
            <a:ext cx="471675" cy="4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12562114" y="7739743"/>
            <a:ext cx="2068286" cy="413657"/>
          </a:xfrm>
          <a:prstGeom prst="roundRect">
            <a:avLst/>
          </a:prstGeom>
          <a:solidFill>
            <a:srgbClr val="001C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7" name="Picture 3" descr="C:\Users\Dell\Downloads\meesho\BCI_MVP\Dc4JMZ5sxlebV1rPu9iZ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6805" y="0"/>
            <a:ext cx="6502401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1544"/>
            <a:ext cx="103459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0098FF"/>
                </a:solidFill>
                <a:latin typeface="Cambria" pitchFamily="18" charset="0"/>
                <a:ea typeface="Cambria" pitchFamily="18" charset="0"/>
                <a:cs typeface="Roboto Slab Bold" pitchFamily="34" charset="-120"/>
              </a:rPr>
              <a:t>Why Vaani Works: Design &amp; Decisions</a:t>
            </a:r>
            <a:endParaRPr lang="en-US" sz="5400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39363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0097FE"/>
          </a:solidFill>
          <a:ln/>
        </p:spPr>
      </p:sp>
      <p:sp>
        <p:nvSpPr>
          <p:cNvPr id="4" name="Shape 2"/>
          <p:cNvSpPr/>
          <p:nvPr/>
        </p:nvSpPr>
        <p:spPr>
          <a:xfrm>
            <a:off x="2551688" y="208395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97F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2254091"/>
            <a:ext cx="272177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2991088"/>
            <a:ext cx="30844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Roboto Slab Bold" pitchFamily="34" charset="0"/>
                <a:ea typeface="Roboto Slab Bold" pitchFamily="34" charset="-122"/>
                <a:cs typeface="Roboto Slab Bold" pitchFamily="34" charset="-120"/>
              </a:rPr>
              <a:t>Patient-Specific Model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3481507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EEG signals are unique to each individual. Vaani trains </a:t>
            </a: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separately for each patient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ensuring maximum accuracy and practical feasibility.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39363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0097FE"/>
          </a:solidFill>
          <a:ln/>
        </p:spPr>
      </p:sp>
      <p:sp>
        <p:nvSpPr>
          <p:cNvPr id="9" name="Shape 6"/>
          <p:cNvSpPr/>
          <p:nvPr/>
        </p:nvSpPr>
        <p:spPr>
          <a:xfrm>
            <a:off x="6974860" y="208395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97FE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2254091"/>
            <a:ext cx="272177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74256" y="2991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Roboto Slab Bold" pitchFamily="34" charset="0"/>
                <a:ea typeface="Roboto Slab Bold" pitchFamily="34" charset="-122"/>
                <a:cs typeface="Roboto Slab Bold" pitchFamily="34" charset="-120"/>
              </a:rPr>
              <a:t>Fast &amp; Scalable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74256" y="3481507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Once trained, the system only requires real-time EEG features, enabling </a:t>
            </a: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seamless, instantaneous speech generation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without delay.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39363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0097FE"/>
          </a:solidFill>
          <a:ln/>
        </p:spPr>
      </p:sp>
      <p:sp>
        <p:nvSpPr>
          <p:cNvPr id="14" name="Shape 10"/>
          <p:cNvSpPr/>
          <p:nvPr/>
        </p:nvSpPr>
        <p:spPr>
          <a:xfrm>
            <a:off x="11398032" y="208395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97FE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2254091"/>
            <a:ext cx="272177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97427" y="2991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Roboto Slab Bold" pitchFamily="34" charset="0"/>
                <a:ea typeface="Roboto Slab Bold" pitchFamily="34" charset="-122"/>
                <a:cs typeface="Roboto Slab Bold" pitchFamily="34" charset="-120"/>
              </a:rPr>
              <a:t>Resilient Fallback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97427" y="3481507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Even in offline or low-spec environments, Vaani’s predefined phrase mode provides </a:t>
            </a: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uninterrupted critical communication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5445562"/>
            <a:ext cx="13042821" cy="1862376"/>
          </a:xfrm>
          <a:prstGeom prst="roundRect">
            <a:avLst>
              <a:gd name="adj" fmla="val 5115"/>
            </a:avLst>
          </a:prstGeom>
          <a:solidFill>
            <a:srgbClr val="002D4D"/>
          </a:solidFill>
          <a:ln w="19050">
            <a:solidFill>
              <a:schemeClr val="bg1"/>
            </a:solidFill>
          </a:ln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04" y="5762863"/>
            <a:ext cx="354330" cy="28348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601748" y="5729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Roboto Slab Bold" pitchFamily="34" charset="0"/>
                <a:ea typeface="Roboto Slab Bold" pitchFamily="34" charset="-122"/>
                <a:cs typeface="Roboto Slab Bold" pitchFamily="34" charset="-120"/>
              </a:rPr>
              <a:t>Key Assumptions: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1601748" y="6310193"/>
            <a:ext cx="120080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Patient has completed initial system training with their personal data.</a:t>
            </a:r>
            <a:endParaRPr lang="en-US" sz="1750" dirty="0"/>
          </a:p>
        </p:txBody>
      </p:sp>
      <p:sp>
        <p:nvSpPr>
          <p:cNvPr id="22" name="Text 16"/>
          <p:cNvSpPr/>
          <p:nvPr/>
        </p:nvSpPr>
        <p:spPr>
          <a:xfrm>
            <a:off x="1601748" y="6752392"/>
            <a:ext cx="120080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User/device remains in a stable position during EEG signal collection.</a:t>
            </a:r>
            <a:endParaRPr lang="en-US" sz="1750" dirty="0"/>
          </a:p>
        </p:txBody>
      </p:sp>
      <p:pic>
        <p:nvPicPr>
          <p:cNvPr id="23" name="Google Shape;73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023850" y="113917"/>
            <a:ext cx="471675" cy="4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ounded Rectangle 23"/>
          <p:cNvSpPr/>
          <p:nvPr/>
        </p:nvSpPr>
        <p:spPr>
          <a:xfrm>
            <a:off x="12562114" y="7739743"/>
            <a:ext cx="2068286" cy="413657"/>
          </a:xfrm>
          <a:prstGeom prst="roundRect">
            <a:avLst/>
          </a:prstGeom>
          <a:solidFill>
            <a:srgbClr val="001C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8195"/>
            <a:ext cx="117205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098FF"/>
                </a:solidFill>
                <a:latin typeface="Cambria" pitchFamily="18" charset="0"/>
                <a:ea typeface="Cambria" pitchFamily="18" charset="0"/>
                <a:cs typeface="Roboto Slab Bold" pitchFamily="34" charset="-120"/>
              </a:rPr>
              <a:t>Real-World Impact: Vaani vs. Eye-Tracking</a:t>
            </a:r>
            <a:endParaRPr lang="en-US" sz="4800" dirty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25" name="Google Shape;7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23850" y="113917"/>
            <a:ext cx="471675" cy="4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Rounded Rectangle 25"/>
          <p:cNvSpPr/>
          <p:nvPr/>
        </p:nvSpPr>
        <p:spPr>
          <a:xfrm>
            <a:off x="12562114" y="7739743"/>
            <a:ext cx="2068286" cy="413657"/>
          </a:xfrm>
          <a:prstGeom prst="roundRect">
            <a:avLst/>
          </a:prstGeom>
          <a:solidFill>
            <a:srgbClr val="001C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 1"/>
          <p:cNvSpPr/>
          <p:nvPr/>
        </p:nvSpPr>
        <p:spPr>
          <a:xfrm>
            <a:off x="1104067" y="1968937"/>
            <a:ext cx="5624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Comparison with Eye-Tracking Devices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8" name="Shape 2"/>
          <p:cNvSpPr/>
          <p:nvPr/>
        </p:nvSpPr>
        <p:spPr>
          <a:xfrm>
            <a:off x="793790" y="2578418"/>
            <a:ext cx="6244709" cy="2979420"/>
          </a:xfrm>
          <a:prstGeom prst="roundRect">
            <a:avLst>
              <a:gd name="adj" fmla="val 11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9" name="Shape 3"/>
          <p:cNvSpPr/>
          <p:nvPr/>
        </p:nvSpPr>
        <p:spPr>
          <a:xfrm>
            <a:off x="801410" y="2586038"/>
            <a:ext cx="6229469" cy="650319"/>
          </a:xfrm>
          <a:prstGeom prst="rect">
            <a:avLst/>
          </a:prstGeom>
          <a:solidFill>
            <a:schemeClr val="accent5">
              <a:lumMod val="20000"/>
              <a:lumOff val="80000"/>
              <a:alpha val="4000"/>
            </a:schemeClr>
          </a:solidFill>
          <a:ln/>
        </p:spPr>
      </p:sp>
      <p:sp>
        <p:nvSpPr>
          <p:cNvPr id="10" name="Text 4"/>
          <p:cNvSpPr/>
          <p:nvPr/>
        </p:nvSpPr>
        <p:spPr>
          <a:xfrm>
            <a:off x="1028343" y="2729746"/>
            <a:ext cx="7884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Speed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1" name="Text 5"/>
          <p:cNvSpPr/>
          <p:nvPr/>
        </p:nvSpPr>
        <p:spPr>
          <a:xfrm>
            <a:off x="2278023" y="2729746"/>
            <a:ext cx="20304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8 sec/letter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2" name="Text 6"/>
          <p:cNvSpPr/>
          <p:nvPr/>
        </p:nvSpPr>
        <p:spPr>
          <a:xfrm>
            <a:off x="4769763" y="2729746"/>
            <a:ext cx="20343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Real-time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3" name="Shape 7"/>
          <p:cNvSpPr/>
          <p:nvPr/>
        </p:nvSpPr>
        <p:spPr>
          <a:xfrm>
            <a:off x="801410" y="3236357"/>
            <a:ext cx="6229469" cy="650319"/>
          </a:xfrm>
          <a:prstGeom prst="rect">
            <a:avLst/>
          </a:prstGeom>
          <a:solidFill>
            <a:srgbClr val="1C1F8C">
              <a:alpha val="4000"/>
            </a:srgbClr>
          </a:solidFill>
          <a:ln/>
        </p:spPr>
      </p:sp>
      <p:sp>
        <p:nvSpPr>
          <p:cNvPr id="14" name="Text 8"/>
          <p:cNvSpPr/>
          <p:nvPr/>
        </p:nvSpPr>
        <p:spPr>
          <a:xfrm>
            <a:off x="1028343" y="3380065"/>
            <a:ext cx="7884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Cost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5" name="Text 9"/>
          <p:cNvSpPr/>
          <p:nvPr/>
        </p:nvSpPr>
        <p:spPr>
          <a:xfrm>
            <a:off x="2278023" y="3380065"/>
            <a:ext cx="20304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₹3.5 Lakhs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6" name="Text 10"/>
          <p:cNvSpPr/>
          <p:nvPr/>
        </p:nvSpPr>
        <p:spPr>
          <a:xfrm>
            <a:off x="4769763" y="3380065"/>
            <a:ext cx="20343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Scalable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7" name="Shape 11"/>
          <p:cNvSpPr/>
          <p:nvPr/>
        </p:nvSpPr>
        <p:spPr>
          <a:xfrm>
            <a:off x="801410" y="3886676"/>
            <a:ext cx="6229469" cy="650319"/>
          </a:xfrm>
          <a:prstGeom prst="rect">
            <a:avLst/>
          </a:prstGeom>
          <a:solidFill>
            <a:schemeClr val="accent5">
              <a:lumMod val="20000"/>
              <a:lumOff val="80000"/>
              <a:alpha val="4000"/>
            </a:schemeClr>
          </a:solidFill>
          <a:ln/>
        </p:spPr>
      </p:sp>
      <p:sp>
        <p:nvSpPr>
          <p:cNvPr id="18" name="Text 12"/>
          <p:cNvSpPr/>
          <p:nvPr/>
        </p:nvSpPr>
        <p:spPr>
          <a:xfrm>
            <a:off x="1028343" y="4030385"/>
            <a:ext cx="7884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Voice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9" name="Text 13"/>
          <p:cNvSpPr/>
          <p:nvPr/>
        </p:nvSpPr>
        <p:spPr>
          <a:xfrm>
            <a:off x="2278023" y="4030385"/>
            <a:ext cx="20304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Robotic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21" name="Text 14"/>
          <p:cNvSpPr/>
          <p:nvPr/>
        </p:nvSpPr>
        <p:spPr>
          <a:xfrm>
            <a:off x="4769763" y="4030385"/>
            <a:ext cx="20343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Personalized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22" name="Shape 15"/>
          <p:cNvSpPr/>
          <p:nvPr/>
        </p:nvSpPr>
        <p:spPr>
          <a:xfrm>
            <a:off x="801410" y="4536996"/>
            <a:ext cx="6229469" cy="1013222"/>
          </a:xfrm>
          <a:prstGeom prst="rect">
            <a:avLst/>
          </a:prstGeom>
          <a:solidFill>
            <a:srgbClr val="1C1F8C">
              <a:alpha val="4000"/>
            </a:srgbClr>
          </a:solidFill>
          <a:ln/>
        </p:spPr>
      </p:sp>
      <p:sp>
        <p:nvSpPr>
          <p:cNvPr id="23" name="Text 16"/>
          <p:cNvSpPr/>
          <p:nvPr/>
        </p:nvSpPr>
        <p:spPr>
          <a:xfrm>
            <a:off x="1028343" y="4680704"/>
            <a:ext cx="10602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Usability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24" name="Text 17"/>
          <p:cNvSpPr/>
          <p:nvPr/>
        </p:nvSpPr>
        <p:spPr>
          <a:xfrm>
            <a:off x="2278023" y="4680704"/>
            <a:ext cx="20304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Needs stable eyes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27" name="Text 18"/>
          <p:cNvSpPr/>
          <p:nvPr/>
        </p:nvSpPr>
        <p:spPr>
          <a:xfrm>
            <a:off x="4769763" y="4680704"/>
            <a:ext cx="20343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Works hands-free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28" name="Text 19"/>
          <p:cNvSpPr/>
          <p:nvPr/>
        </p:nvSpPr>
        <p:spPr>
          <a:xfrm>
            <a:off x="8156019" y="1968937"/>
            <a:ext cx="51315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Impact Metrics: Measuring Success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29" name="Shape 20"/>
          <p:cNvSpPr/>
          <p:nvPr/>
        </p:nvSpPr>
        <p:spPr>
          <a:xfrm>
            <a:off x="7599521" y="2691765"/>
            <a:ext cx="5408414" cy="283488"/>
          </a:xfrm>
          <a:prstGeom prst="roundRect">
            <a:avLst>
              <a:gd name="adj" fmla="val 12002"/>
            </a:avLst>
          </a:prstGeom>
          <a:solidFill>
            <a:srgbClr val="F0EAEA"/>
          </a:solidFill>
          <a:ln/>
        </p:spPr>
      </p:sp>
      <p:sp>
        <p:nvSpPr>
          <p:cNvPr id="30" name="Shape 21"/>
          <p:cNvSpPr/>
          <p:nvPr/>
        </p:nvSpPr>
        <p:spPr>
          <a:xfrm>
            <a:off x="7599521" y="2691765"/>
            <a:ext cx="4867513" cy="283488"/>
          </a:xfrm>
          <a:prstGeom prst="roundRect">
            <a:avLst>
              <a:gd name="adj" fmla="val 12002"/>
            </a:avLst>
          </a:prstGeom>
          <a:solidFill>
            <a:srgbClr val="1D1D1B"/>
          </a:solidFill>
          <a:ln/>
        </p:spPr>
      </p:sp>
      <p:sp>
        <p:nvSpPr>
          <p:cNvPr id="31" name="Text 22"/>
          <p:cNvSpPr/>
          <p:nvPr/>
        </p:nvSpPr>
        <p:spPr>
          <a:xfrm>
            <a:off x="13177957" y="2691765"/>
            <a:ext cx="66627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90%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32" name="Text 23"/>
          <p:cNvSpPr/>
          <p:nvPr/>
        </p:nvSpPr>
        <p:spPr>
          <a:xfrm>
            <a:off x="7599521" y="30508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Reduction in communication time</a:t>
            </a:r>
            <a:endParaRPr lang="en-US" sz="1750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599522" y="3617096"/>
            <a:ext cx="6244709" cy="283488"/>
            <a:chOff x="7599521" y="4301847"/>
            <a:chExt cx="6244709" cy="283488"/>
          </a:xfrm>
        </p:grpSpPr>
        <p:sp>
          <p:nvSpPr>
            <p:cNvPr id="33" name="Shape 24"/>
            <p:cNvSpPr/>
            <p:nvPr/>
          </p:nvSpPr>
          <p:spPr>
            <a:xfrm>
              <a:off x="7599521" y="4301847"/>
              <a:ext cx="5412938" cy="283488"/>
            </a:xfrm>
            <a:prstGeom prst="roundRect">
              <a:avLst>
                <a:gd name="adj" fmla="val 12002"/>
              </a:avLst>
            </a:prstGeom>
            <a:solidFill>
              <a:srgbClr val="F0EAEA"/>
            </a:solidFill>
            <a:ln/>
          </p:spPr>
        </p:sp>
        <p:sp>
          <p:nvSpPr>
            <p:cNvPr id="34" name="Shape 25"/>
            <p:cNvSpPr/>
            <p:nvPr/>
          </p:nvSpPr>
          <p:spPr>
            <a:xfrm>
              <a:off x="7599521" y="4301847"/>
              <a:ext cx="5142190" cy="283488"/>
            </a:xfrm>
            <a:prstGeom prst="roundRect">
              <a:avLst>
                <a:gd name="adj" fmla="val 12002"/>
              </a:avLst>
            </a:prstGeom>
            <a:solidFill>
              <a:srgbClr val="1D1D1B"/>
            </a:solidFill>
            <a:ln/>
          </p:spPr>
        </p:sp>
        <p:sp>
          <p:nvSpPr>
            <p:cNvPr id="35" name="Text 26"/>
            <p:cNvSpPr/>
            <p:nvPr/>
          </p:nvSpPr>
          <p:spPr>
            <a:xfrm>
              <a:off x="13182481" y="4301847"/>
              <a:ext cx="661749" cy="2834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2200" dirty="0">
                  <a:solidFill>
                    <a:schemeClr val="bg1"/>
                  </a:solidFill>
                  <a:latin typeface="Tomorrow Semi Bold" pitchFamily="34" charset="0"/>
                  <a:ea typeface="Tomorrow Semi Bold" pitchFamily="34" charset="-122"/>
                  <a:cs typeface="Tomorrow Semi Bold" pitchFamily="34" charset="-120"/>
                </a:rPr>
                <a:t>95%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 27"/>
          <p:cNvSpPr/>
          <p:nvPr/>
        </p:nvSpPr>
        <p:spPr>
          <a:xfrm>
            <a:off x="7599461" y="40265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Accuracy of intent detection</a:t>
            </a:r>
            <a:endParaRPr lang="en-US" sz="1750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599460" y="4547494"/>
            <a:ext cx="6244710" cy="283488"/>
            <a:chOff x="7599521" y="5911929"/>
            <a:chExt cx="6244710" cy="283488"/>
          </a:xfrm>
        </p:grpSpPr>
        <p:sp>
          <p:nvSpPr>
            <p:cNvPr id="37" name="Shape 28"/>
            <p:cNvSpPr/>
            <p:nvPr/>
          </p:nvSpPr>
          <p:spPr>
            <a:xfrm>
              <a:off x="7599521" y="5911929"/>
              <a:ext cx="5408414" cy="283488"/>
            </a:xfrm>
            <a:prstGeom prst="roundRect">
              <a:avLst>
                <a:gd name="adj" fmla="val 12002"/>
              </a:avLst>
            </a:prstGeom>
            <a:solidFill>
              <a:srgbClr val="F0EAEA"/>
            </a:solidFill>
            <a:ln/>
          </p:spPr>
        </p:sp>
        <p:sp>
          <p:nvSpPr>
            <p:cNvPr id="38" name="Shape 29"/>
            <p:cNvSpPr/>
            <p:nvPr/>
          </p:nvSpPr>
          <p:spPr>
            <a:xfrm>
              <a:off x="7599521" y="5911929"/>
              <a:ext cx="4867513" cy="283488"/>
            </a:xfrm>
            <a:prstGeom prst="roundRect">
              <a:avLst>
                <a:gd name="adj" fmla="val 12002"/>
              </a:avLst>
            </a:prstGeom>
            <a:solidFill>
              <a:srgbClr val="1D1D1B"/>
            </a:solidFill>
            <a:ln/>
          </p:spPr>
        </p:sp>
        <p:sp>
          <p:nvSpPr>
            <p:cNvPr id="39" name="Text 30"/>
            <p:cNvSpPr/>
            <p:nvPr/>
          </p:nvSpPr>
          <p:spPr>
            <a:xfrm>
              <a:off x="13177957" y="5911929"/>
              <a:ext cx="666274" cy="2834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2200" dirty="0">
                  <a:solidFill>
                    <a:schemeClr val="bg1"/>
                  </a:solidFill>
                  <a:latin typeface="Tomorrow Semi Bold" pitchFamily="34" charset="0"/>
                  <a:ea typeface="Tomorrow Semi Bold" pitchFamily="34" charset="-122"/>
                  <a:cs typeface="Tomorrow Semi Bold" pitchFamily="34" charset="-120"/>
                </a:rPr>
                <a:t>90%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Text 31"/>
          <p:cNvSpPr/>
          <p:nvPr/>
        </p:nvSpPr>
        <p:spPr>
          <a:xfrm>
            <a:off x="7630634" y="50268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Increase in user satisfaction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41" name="Shape 9"/>
          <p:cNvSpPr/>
          <p:nvPr/>
        </p:nvSpPr>
        <p:spPr>
          <a:xfrm>
            <a:off x="424998" y="5790871"/>
            <a:ext cx="13821966" cy="22027"/>
          </a:xfrm>
          <a:prstGeom prst="rect">
            <a:avLst/>
          </a:prstGeom>
          <a:solidFill>
            <a:srgbClr val="61615C">
              <a:alpha val="50000"/>
            </a:srgbClr>
          </a:solidFill>
          <a:ln/>
        </p:spPr>
      </p:sp>
      <p:grpSp>
        <p:nvGrpSpPr>
          <p:cNvPr id="5" name="Group 4"/>
          <p:cNvGrpSpPr/>
          <p:nvPr/>
        </p:nvGrpSpPr>
        <p:grpSpPr>
          <a:xfrm>
            <a:off x="192048" y="6397553"/>
            <a:ext cx="6838831" cy="1749717"/>
            <a:chOff x="580863" y="6397553"/>
            <a:chExt cx="6838831" cy="1749717"/>
          </a:xfrm>
        </p:grpSpPr>
        <p:sp>
          <p:nvSpPr>
            <p:cNvPr id="43" name="Text 11"/>
            <p:cNvSpPr/>
            <p:nvPr/>
          </p:nvSpPr>
          <p:spPr>
            <a:xfrm>
              <a:off x="580863" y="6397553"/>
              <a:ext cx="6838831" cy="3811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000"/>
                </a:lnSpc>
                <a:buNone/>
              </a:pPr>
              <a:r>
                <a:rPr lang="en-US" sz="6000" dirty="0">
                  <a:solidFill>
                    <a:schemeClr val="bg1"/>
                  </a:solidFill>
                  <a:latin typeface="Tomorrow Semi Bold" pitchFamily="34" charset="0"/>
                  <a:ea typeface="Tomorrow Semi Bold" pitchFamily="34" charset="-122"/>
                  <a:cs typeface="Tomorrow Semi Bold" pitchFamily="34" charset="-120"/>
                </a:rPr>
                <a:t>95%</a:t>
              </a:r>
              <a:endParaRPr lang="en-US" sz="6000" dirty="0">
                <a:solidFill>
                  <a:schemeClr val="bg1"/>
                </a:solidFill>
              </a:endParaRPr>
            </a:p>
          </p:txBody>
        </p:sp>
        <p:sp>
          <p:nvSpPr>
            <p:cNvPr id="44" name="Text 12"/>
            <p:cNvSpPr/>
            <p:nvPr/>
          </p:nvSpPr>
          <p:spPr>
            <a:xfrm>
              <a:off x="3024978" y="7047668"/>
              <a:ext cx="1950601" cy="1804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400"/>
                </a:lnSpc>
                <a:buNone/>
              </a:pPr>
              <a:r>
                <a:rPr lang="en-US" sz="24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Intent Prediction Accuracy</a:t>
              </a:r>
            </a:p>
          </p:txBody>
        </p:sp>
        <p:sp>
          <p:nvSpPr>
            <p:cNvPr id="45" name="Text 13"/>
            <p:cNvSpPr/>
            <p:nvPr/>
          </p:nvSpPr>
          <p:spPr>
            <a:xfrm>
              <a:off x="2481971" y="7437908"/>
              <a:ext cx="2868227" cy="7093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450"/>
                </a:lnSpc>
                <a:buNone/>
              </a:pPr>
              <a:r>
                <a:rPr lang="en-US" sz="1400" dirty="0">
                  <a:solidFill>
                    <a:schemeClr val="bg1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Accuracy significantly increases with </a:t>
              </a:r>
              <a:endParaRPr lang="en-US" sz="1400" dirty="0" smtClean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endParaRPr>
            </a:p>
            <a:p>
              <a:pPr marL="0" indent="0" algn="ctr">
                <a:lnSpc>
                  <a:spcPts val="1450"/>
                </a:lnSpc>
                <a:buNone/>
              </a:pPr>
              <a:r>
                <a:rPr lang="en-US" sz="1400" dirty="0" smtClean="0">
                  <a:solidFill>
                    <a:schemeClr val="bg1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patient-specific </a:t>
              </a:r>
              <a:r>
                <a:rPr lang="en-US" sz="1400" dirty="0">
                  <a:solidFill>
                    <a:schemeClr val="bg1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training sessions.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430726" y="6397553"/>
            <a:ext cx="6839477" cy="1223656"/>
            <a:chOff x="7563352" y="6397553"/>
            <a:chExt cx="6839477" cy="1223656"/>
          </a:xfrm>
        </p:grpSpPr>
        <p:sp>
          <p:nvSpPr>
            <p:cNvPr id="46" name="Text 14"/>
            <p:cNvSpPr/>
            <p:nvPr/>
          </p:nvSpPr>
          <p:spPr>
            <a:xfrm>
              <a:off x="7563998" y="6397553"/>
              <a:ext cx="6838831" cy="3811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000"/>
                </a:lnSpc>
                <a:buNone/>
              </a:pPr>
              <a:r>
                <a:rPr lang="en-US" sz="6000" dirty="0">
                  <a:solidFill>
                    <a:schemeClr val="bg1"/>
                  </a:solidFill>
                  <a:latin typeface="Tomorrow Semi Bold" pitchFamily="34" charset="0"/>
                  <a:ea typeface="Tomorrow Semi Bold" pitchFamily="34" charset="-122"/>
                  <a:cs typeface="Tomorrow Semi Bold" pitchFamily="34" charset="-120"/>
                </a:rPr>
                <a:t>100%</a:t>
              </a:r>
              <a:endParaRPr lang="en-US" sz="60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 15"/>
            <p:cNvSpPr/>
            <p:nvPr/>
          </p:nvSpPr>
          <p:spPr>
            <a:xfrm>
              <a:off x="10157179" y="7047668"/>
              <a:ext cx="1652349" cy="1804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400"/>
                </a:lnSpc>
                <a:buNone/>
              </a:pPr>
              <a:r>
                <a:rPr lang="en-US" sz="24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Personalized Empathy</a:t>
              </a:r>
            </a:p>
          </p:txBody>
        </p:sp>
        <p:sp>
          <p:nvSpPr>
            <p:cNvPr id="48" name="Text 16"/>
            <p:cNvSpPr/>
            <p:nvPr/>
          </p:nvSpPr>
          <p:spPr>
            <a:xfrm>
              <a:off x="7563352" y="7436424"/>
              <a:ext cx="6838831" cy="18478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450"/>
                </a:lnSpc>
                <a:buNone/>
              </a:pPr>
              <a:r>
                <a:rPr lang="en-US" sz="1400" dirty="0">
                  <a:solidFill>
                    <a:schemeClr val="bg1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Custom-trained models enhance not just accuracy, </a:t>
              </a:r>
              <a:endParaRPr lang="en-US" sz="1400" dirty="0" smtClean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endParaRPr>
            </a:p>
            <a:p>
              <a:pPr marL="0" indent="0" algn="ctr">
                <a:lnSpc>
                  <a:spcPts val="1450"/>
                </a:lnSpc>
                <a:buNone/>
              </a:pPr>
              <a:r>
                <a:rPr lang="en-US" sz="1400" dirty="0" smtClean="0">
                  <a:solidFill>
                    <a:schemeClr val="bg1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but </a:t>
              </a:r>
              <a:r>
                <a:rPr lang="en-US" sz="1400" dirty="0">
                  <a:solidFill>
                    <a:schemeClr val="bg1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also the emotional connection.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185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932" y="621387"/>
            <a:ext cx="7562136" cy="1412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0098FF"/>
                </a:solidFill>
                <a:latin typeface="Cambria" pitchFamily="18" charset="0"/>
                <a:ea typeface="Cambria" pitchFamily="18" charset="0"/>
                <a:cs typeface="Roboto Slab Bold" pitchFamily="34" charset="-120"/>
              </a:rPr>
              <a:t>Scalability &amp; Future Horizons</a:t>
            </a:r>
            <a:endParaRPr lang="en-US" sz="5400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0932" y="2598658"/>
            <a:ext cx="3505438" cy="1293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 smtClean="0">
                <a:solidFill>
                  <a:srgbClr val="0098FF"/>
                </a:solidFill>
                <a:latin typeface="Roboto Slab Bold" pitchFamily="34" charset="0"/>
                <a:ea typeface="Roboto Slab Bold" pitchFamily="34" charset="-122"/>
                <a:cs typeface="Roboto Slab Bold" pitchFamily="34" charset="-120"/>
              </a:rPr>
              <a:t>Built </a:t>
            </a:r>
            <a:r>
              <a:rPr lang="en-US" sz="2650" b="1" dirty="0">
                <a:solidFill>
                  <a:srgbClr val="0098FF"/>
                </a:solidFill>
                <a:latin typeface="Roboto Slab Bold" pitchFamily="34" charset="0"/>
                <a:ea typeface="Roboto Slab Bold" pitchFamily="34" charset="-122"/>
                <a:cs typeface="Roboto Slab Bold" pitchFamily="34" charset="-120"/>
              </a:rPr>
              <a:t>for Bharat, Scalable for the World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0932" y="4118372"/>
            <a:ext cx="3505438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Seamlessly functions in </a:t>
            </a: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diverse regional languages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of India.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0932" y="5281851"/>
            <a:ext cx="3505438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Voice personalization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fosters emotional connection and familiarity.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0932" y="6445329"/>
            <a:ext cx="3505438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</a:t>
            </a: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low-cost, flexible solution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ideal for widespread adoption in homes, schools, and clinics.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5250" y="2598658"/>
            <a:ext cx="338982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 smtClean="0">
                <a:solidFill>
                  <a:srgbClr val="0098FF"/>
                </a:solidFill>
                <a:latin typeface="Roboto Slab Bold" pitchFamily="34" charset="0"/>
                <a:ea typeface="Roboto Slab Bold" pitchFamily="34" charset="-122"/>
                <a:cs typeface="Roboto Slab Bold" pitchFamily="34" charset="-120"/>
              </a:rPr>
              <a:t>Future </a:t>
            </a:r>
            <a:r>
              <a:rPr lang="en-US" sz="2650" b="1" dirty="0">
                <a:solidFill>
                  <a:srgbClr val="0098FF"/>
                </a:solidFill>
                <a:latin typeface="Roboto Slab Bold" pitchFamily="34" charset="0"/>
                <a:ea typeface="Roboto Slab Bold" pitchFamily="34" charset="-122"/>
                <a:cs typeface="Roboto Slab Bold" pitchFamily="34" charset="-120"/>
              </a:rPr>
              <a:t>Use Cases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4855250" y="3271123"/>
            <a:ext cx="3505438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Smart home control: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Empowering paralyzed users with voice commands.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5250" y="4434602"/>
            <a:ext cx="3505438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Neuro-surveillance: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Innovative applications in high-security environments, based on brain signals.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5250" y="5959554"/>
            <a:ext cx="3505438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Accessibility in Education: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Enabling students with communication challenges to participate fully.</a:t>
            </a:r>
            <a:endParaRPr lang="en-US" sz="1750" dirty="0"/>
          </a:p>
        </p:txBody>
      </p:sp>
      <p:pic>
        <p:nvPicPr>
          <p:cNvPr id="12" name="Google Shape;7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23850" y="113917"/>
            <a:ext cx="471675" cy="4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9696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155" y="2962156"/>
            <a:ext cx="11266765" cy="599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000" b="1" dirty="0">
                <a:solidFill>
                  <a:srgbClr val="0098FF"/>
                </a:solidFill>
                <a:latin typeface="Cambria" pitchFamily="18" charset="0"/>
                <a:ea typeface="Cambria" pitchFamily="18" charset="0"/>
                <a:cs typeface="Roboto Slab Bold" pitchFamily="34" charset="-120"/>
              </a:rPr>
              <a:t>Methodology &amp; Architecture: The Vaani Blueprint</a:t>
            </a:r>
            <a:endParaRPr lang="en-US" sz="4000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71155" y="3848933"/>
            <a:ext cx="13288089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compassionate BCI-based AI companion decodes EEG signals into speech using GenAI and voice cloning. We extract key </a:t>
            </a:r>
            <a:r>
              <a:rPr lang="en-US" sz="1500" i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intent words</a:t>
            </a: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from EEG patterns, leveraging language models to generate complete, personalized sentences.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71155" y="4869894"/>
            <a:ext cx="2876431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98FF"/>
                </a:solidFill>
                <a:latin typeface="Roboto Slab Bold" pitchFamily="34" charset="0"/>
                <a:ea typeface="Roboto Slab Bold" pitchFamily="34" charset="-122"/>
                <a:cs typeface="Roboto Slab Bold" pitchFamily="34" charset="-120"/>
              </a:rPr>
              <a:t>Core Principles: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71155" y="5421154"/>
            <a:ext cx="6410206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Neuro-Signal Interpretation:</a:t>
            </a: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Decoding EEG patterns.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71155" y="5795010"/>
            <a:ext cx="6410206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Intent Recognition:</a:t>
            </a: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Utilizing ML models.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71155" y="6168866"/>
            <a:ext cx="6410206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Sentence Formation:</a:t>
            </a: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Via GenAI.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71155" y="6542723"/>
            <a:ext cx="6410206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Voice Restoration:</a:t>
            </a: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 cloned voice (TTS).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56659" y="4869894"/>
            <a:ext cx="2876431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98FF"/>
                </a:solidFill>
                <a:latin typeface="Roboto Slab Bold" pitchFamily="34" charset="0"/>
                <a:ea typeface="Roboto Slab Bold" pitchFamily="34" charset="-122"/>
                <a:cs typeface="Roboto Slab Bold" pitchFamily="34" charset="-120"/>
              </a:rPr>
              <a:t>Key Components: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7556659" y="5421154"/>
            <a:ext cx="6410206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EEG Signal Input:</a:t>
            </a: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(User input for MVP)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7556659" y="5795010"/>
            <a:ext cx="6410206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Decoder:</a:t>
            </a: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Extracts 128 top EEG features.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556659" y="6168866"/>
            <a:ext cx="6410206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ML Classifier:</a:t>
            </a: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Predicts intent words.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7556659" y="6542723"/>
            <a:ext cx="6410206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GenAI API:</a:t>
            </a: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(Hugging Face) for sentence generation.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7556659" y="6916579"/>
            <a:ext cx="6410206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Speechify API:</a:t>
            </a: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voice cloning.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556659" y="7290435"/>
            <a:ext cx="6410206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Hybrid Mode:</a:t>
            </a: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Pre-defined messages fallback for resilience.</a:t>
            </a:r>
            <a:endParaRPr lang="en-US" sz="1500" dirty="0"/>
          </a:p>
        </p:txBody>
      </p:sp>
      <p:pic>
        <p:nvPicPr>
          <p:cNvPr id="17" name="Google Shape;7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23850" y="113917"/>
            <a:ext cx="471675" cy="4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ounded Rectangle 17"/>
          <p:cNvSpPr/>
          <p:nvPr/>
        </p:nvSpPr>
        <p:spPr>
          <a:xfrm>
            <a:off x="12562114" y="7739743"/>
            <a:ext cx="2068286" cy="413657"/>
          </a:xfrm>
          <a:prstGeom prst="roundRect">
            <a:avLst/>
          </a:prstGeom>
          <a:solidFill>
            <a:srgbClr val="001C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3158" y="395288"/>
            <a:ext cx="7041237" cy="449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4000" b="1" dirty="0">
                <a:solidFill>
                  <a:srgbClr val="0098FF"/>
                </a:solidFill>
                <a:latin typeface="Cambria" pitchFamily="18" charset="0"/>
                <a:ea typeface="Cambria" pitchFamily="18" charset="0"/>
                <a:cs typeface="Roboto Slab Bold" pitchFamily="34" charset="-120"/>
              </a:rPr>
              <a:t>Visualization &amp; Analysis: Vaani in Action</a:t>
            </a:r>
            <a:endParaRPr lang="en-US" sz="4000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03158" y="1131927"/>
            <a:ext cx="13624084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See how Vaani translates complex brain signals into clear, concise speech, empowering users with a voice of their own.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3158" y="1667232"/>
            <a:ext cx="179689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  <a:defRPr sz="2160" b="1" i="0" u="none" strike="noStrike" kern="1200" baseline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lt"/>
                <a:ea typeface="+mn-ea"/>
                <a:cs typeface="+mn-cs"/>
              </a:defRPr>
            </a:pPr>
            <a:r>
              <a:rPr lang="en-US" sz="216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Wireframes</a:t>
            </a:r>
          </a:p>
        </p:txBody>
      </p:sp>
      <p:pic>
        <p:nvPicPr>
          <p:cNvPr id="13" name="Google Shape;7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23850" y="113917"/>
            <a:ext cx="471675" cy="4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12562114" y="7739743"/>
            <a:ext cx="2068286" cy="413657"/>
          </a:xfrm>
          <a:prstGeom prst="roundRect">
            <a:avLst/>
          </a:prstGeom>
          <a:solidFill>
            <a:srgbClr val="001C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8" y="2053471"/>
            <a:ext cx="7729425" cy="59791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1862781890"/>
              </p:ext>
            </p:extLst>
          </p:nvPr>
        </p:nvGraphicFramePr>
        <p:xfrm>
          <a:off x="8836217" y="1750639"/>
          <a:ext cx="5794183" cy="3999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8" name="Text 8"/>
          <p:cNvSpPr/>
          <p:nvPr/>
        </p:nvSpPr>
        <p:spPr>
          <a:xfrm>
            <a:off x="7860268" y="5663341"/>
            <a:ext cx="6770132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Goudy Old Style" pitchFamily="18" charset="0"/>
                <a:ea typeface="Tomorrow" pitchFamily="34" charset="-122"/>
                <a:cs typeface="Tomorrow" pitchFamily="34" charset="-120"/>
              </a:rPr>
              <a:t>Vaani drastically reduces communication </a:t>
            </a:r>
            <a:endParaRPr lang="en-US" sz="2000" dirty="0" smtClean="0">
              <a:solidFill>
                <a:schemeClr val="bg1"/>
              </a:solidFill>
              <a:latin typeface="Goudy Old Style" pitchFamily="18" charset="0"/>
              <a:ea typeface="Tomorrow" pitchFamily="34" charset="-122"/>
              <a:cs typeface="Tomorrow" pitchFamily="34" charset="-120"/>
            </a:endParaRPr>
          </a:p>
          <a:p>
            <a:pPr marL="0" indent="0" algn="ctr">
              <a:lnSpc>
                <a:spcPts val="1450"/>
              </a:lnSpc>
              <a:buNone/>
            </a:pPr>
            <a:r>
              <a:rPr lang="en-US" sz="2000" dirty="0" smtClean="0">
                <a:solidFill>
                  <a:schemeClr val="bg1"/>
                </a:solidFill>
                <a:latin typeface="Goudy Old Style" pitchFamily="18" charset="0"/>
                <a:ea typeface="Tomorrow" pitchFamily="34" charset="-122"/>
                <a:cs typeface="Tomorrow" pitchFamily="34" charset="-120"/>
              </a:rPr>
              <a:t>time </a:t>
            </a:r>
            <a:r>
              <a:rPr lang="en-US" sz="2000" dirty="0">
                <a:solidFill>
                  <a:schemeClr val="bg1"/>
                </a:solidFill>
                <a:latin typeface="Goudy Old Style" pitchFamily="18" charset="0"/>
                <a:ea typeface="Tomorrow" pitchFamily="34" charset="-122"/>
                <a:cs typeface="Tomorrow" pitchFamily="34" charset="-120"/>
              </a:rPr>
              <a:t>from minutes to seconds.</a:t>
            </a:r>
            <a:endParaRPr lang="en-US" sz="2000" dirty="0">
              <a:solidFill>
                <a:schemeClr val="bg1"/>
              </a:solidFill>
              <a:latin typeface="Goudy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862</Words>
  <Application>Microsoft Office PowerPoint</Application>
  <PresentationFormat>Custom</PresentationFormat>
  <Paragraphs>114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Arial</vt:lpstr>
      <vt:lpstr>Noto Serif Light</vt:lpstr>
      <vt:lpstr>Cambria</vt:lpstr>
      <vt:lpstr>Tomorrow</vt:lpstr>
      <vt:lpstr>Goudy Old Style</vt:lpstr>
      <vt:lpstr>Calibri</vt:lpstr>
      <vt:lpstr>Crimson Text</vt:lpstr>
      <vt:lpstr>Tahoma</vt:lpstr>
      <vt:lpstr>Tomorrow Semi Bold</vt:lpstr>
      <vt:lpstr>Roboto</vt:lpstr>
      <vt:lpstr>Roboto Slab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Dell</cp:lastModifiedBy>
  <cp:revision>11</cp:revision>
  <dcterms:created xsi:type="dcterms:W3CDTF">2025-07-19T20:15:26Z</dcterms:created>
  <dcterms:modified xsi:type="dcterms:W3CDTF">2025-07-20T08:45:01Z</dcterms:modified>
</cp:coreProperties>
</file>